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5235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225238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98145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822657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5615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371562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9C6F6A-F914-44D3-8D37-B97323679D6E}" type="datetimeFigureOut">
              <a:rPr lang="en-US" smtClean="0"/>
              <a:t>11/11/2018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982999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9C6F6A-F914-44D3-8D37-B97323679D6E}" type="datetimeFigureOut">
              <a:rPr lang="en-US" smtClean="0"/>
              <a:t>11/11/2018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847789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D9C6F6A-F914-44D3-8D37-B97323679D6E}" type="datetimeFigureOut">
              <a:rPr lang="en-US" smtClean="0"/>
              <a:t>11/11/2018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35279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3C5B8D-FA99-4086-AE0F-0EECEF4C6A10}" type="slidenum">
              <a:rPr lang="en-US" smtClean="0"/>
              <a:t>‹#›</a:t>
            </a:fld>
            <a:endParaRPr lang="en-US"/>
          </a:p>
        </p:txBody>
      </p:sp>
    </p:spTree>
    <p:extLst>
      <p:ext uri="{BB962C8B-B14F-4D97-AF65-F5344CB8AC3E}">
        <p14:creationId xmlns:p14="http://schemas.microsoft.com/office/powerpoint/2010/main" val="1062476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080157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D9C6F6A-F914-44D3-8D37-B97323679D6E}" type="datetimeFigureOut">
              <a:rPr lang="en-US" smtClean="0"/>
              <a:t>11/11/2018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3C5B8D-FA99-4086-AE0F-0EECEF4C6A1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89666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2618" y="304801"/>
            <a:ext cx="11319164" cy="5888215"/>
          </a:xfrm>
          <a:prstGeom prst="rect">
            <a:avLst/>
          </a:prstGeom>
        </p:spPr>
        <p:txBody>
          <a:bodyPr wrap="square">
            <a:spAutoFit/>
          </a:bodyPr>
          <a:lstStyle/>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University of </a:t>
            </a:r>
            <a:r>
              <a:rPr lang="en-US" sz="2800" b="1" dirty="0" err="1"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Diyala</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College of Engineering</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Department of Electronics Engineering </a:t>
            </a:r>
          </a:p>
          <a:p>
            <a:pPr>
              <a:lnSpc>
                <a:spcPct val="107000"/>
              </a:lnSpc>
            </a:pPr>
            <a:endParaRPr lang="en-US" sz="16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Number: U103</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Name: Computer Networks</a:t>
            </a: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Lecture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(6)</a:t>
            </a: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Asst. Lect. Ahmed Mohammed Ahmed</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2" descr="Image result for university of diyala sign"/>
          <p:cNvPicPr>
            <a:picLocks noChangeAspect="1" noChangeArrowheads="1"/>
          </p:cNvPicPr>
          <p:nvPr/>
        </p:nvPicPr>
        <p:blipFill>
          <a:blip r:embed="rId2"/>
          <a:srcRect/>
          <a:stretch>
            <a:fillRect/>
          </a:stretch>
        </p:blipFill>
        <p:spPr bwMode="auto">
          <a:xfrm>
            <a:off x="512618" y="304801"/>
            <a:ext cx="2164545" cy="3015019"/>
          </a:xfrm>
          <a:prstGeom prst="rect">
            <a:avLst/>
          </a:prstGeom>
          <a:noFill/>
        </p:spPr>
      </p:pic>
      <p:pic>
        <p:nvPicPr>
          <p:cNvPr id="6" name="Picture 2" descr="Image result for Diyala university Engineering sign">
            <a:extLst>
              <a:ext uri="{FF2B5EF4-FFF2-40B4-BE49-F238E27FC236}">
                <a16:creationId xmlns="" xmlns:a16="http://schemas.microsoft.com/office/drawing/2014/main" id="{CA6F3B81-7C44-4D32-AAD4-C7E23A77D9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1091" y="304800"/>
            <a:ext cx="2410691" cy="251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753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3080" y="465247"/>
            <a:ext cx="9880979" cy="5493812"/>
          </a:xfrm>
          <a:prstGeom prst="rect">
            <a:avLst/>
          </a:prstGeom>
        </p:spPr>
        <p:txBody>
          <a:bodyPr wrap="square">
            <a:spAutoFit/>
          </a:bodyPr>
          <a:lstStyle/>
          <a:p>
            <a:pPr algn="just">
              <a:lnSpc>
                <a:spcPct val="150000"/>
              </a:lnSpc>
            </a:pPr>
            <a:r>
              <a:rPr lang="en-US" dirty="0">
                <a:latin typeface="Times New Roman" panose="02020603050405020304" pitchFamily="18" charset="0"/>
                <a:ea typeface="Calibri" panose="020F0502020204030204" pitchFamily="34" charset="0"/>
                <a:cs typeface="Times New Roman" panose="02020603050405020304" pitchFamily="18" charset="0"/>
              </a:rPr>
              <a:t>The actual communication in a circuit-switched network requires three phases: </a:t>
            </a:r>
            <a:r>
              <a:rPr lang="en-US" b="1" i="1" dirty="0">
                <a:latin typeface="Times New Roman" panose="02020603050405020304" pitchFamily="18" charset="0"/>
                <a:ea typeface="Calibri" panose="020F0502020204030204" pitchFamily="34" charset="0"/>
                <a:cs typeface="Times New Roman" panose="02020603050405020304" pitchFamily="18" charset="0"/>
              </a:rPr>
              <a:t>connection setup, data transfer, </a:t>
            </a:r>
            <a:r>
              <a:rPr lang="en-US" dirty="0">
                <a:latin typeface="Times New Roman" panose="02020603050405020304" pitchFamily="18" charset="0"/>
                <a:ea typeface="Calibri" panose="020F0502020204030204" pitchFamily="34" charset="0"/>
                <a:cs typeface="Times New Roman" panose="02020603050405020304" pitchFamily="18" charset="0"/>
              </a:rPr>
              <a:t>and</a:t>
            </a:r>
            <a:r>
              <a:rPr lang="en-US" b="1" i="1" dirty="0">
                <a:latin typeface="Times New Roman" panose="02020603050405020304" pitchFamily="18" charset="0"/>
                <a:ea typeface="Calibri" panose="020F0502020204030204" pitchFamily="34" charset="0"/>
                <a:cs typeface="Times New Roman" panose="02020603050405020304" pitchFamily="18" charset="0"/>
              </a:rPr>
              <a:t> connection teardown.</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US" b="1" i="1"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US" b="1" i="1" dirty="0">
                <a:latin typeface="Times New Roman" panose="02020603050405020304" pitchFamily="18" charset="0"/>
                <a:ea typeface="Calibri" panose="020F0502020204030204" pitchFamily="34" charset="0"/>
                <a:cs typeface="Times New Roman" panose="02020603050405020304" pitchFamily="18" charset="0"/>
              </a:rPr>
              <a:t>Setup Phase</a:t>
            </a:r>
            <a:r>
              <a:rPr lang="en-US" dirty="0">
                <a:latin typeface="Times New Roman" panose="02020603050405020304" pitchFamily="18" charset="0"/>
                <a:ea typeface="Calibri" panose="020F0502020204030204" pitchFamily="34" charset="0"/>
                <a:cs typeface="Times New Roman" panose="02020603050405020304" pitchFamily="18" charset="0"/>
              </a:rPr>
              <a:t>: - Before the two parties (or multiple parties in a conference call) can communicate, a dedicated circuit (combination of channels in links) needs to be established. The end systems are normally connected through dedicated lines to the switches, so connection setup means creating dedicated channels between the switches.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US" b="1" i="1" dirty="0">
                <a:latin typeface="Times New Roman" panose="02020603050405020304" pitchFamily="18" charset="0"/>
                <a:ea typeface="Calibri" panose="020F0502020204030204" pitchFamily="34" charset="0"/>
                <a:cs typeface="Times New Roman" panose="02020603050405020304" pitchFamily="18" charset="0"/>
              </a:rPr>
              <a:t>Data-Transfer Phase</a:t>
            </a:r>
            <a:r>
              <a:rPr lang="en-US" dirty="0">
                <a:latin typeface="Times New Roman" panose="02020603050405020304" pitchFamily="18" charset="0"/>
                <a:ea typeface="Calibri" panose="020F0502020204030204" pitchFamily="34" charset="0"/>
                <a:cs typeface="Times New Roman" panose="02020603050405020304" pitchFamily="18" charset="0"/>
              </a:rPr>
              <a:t>: - After the establishment of the dedicated circuit (channels), the two parties can transfer data.</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US" b="1" i="1" dirty="0">
                <a:latin typeface="Times New Roman" panose="02020603050405020304" pitchFamily="18" charset="0"/>
                <a:ea typeface="Calibri" panose="020F0502020204030204" pitchFamily="34" charset="0"/>
                <a:cs typeface="Times New Roman" panose="02020603050405020304" pitchFamily="18" charset="0"/>
              </a:rPr>
              <a:t>Teardown Phase</a:t>
            </a:r>
            <a:r>
              <a:rPr lang="en-US" dirty="0">
                <a:latin typeface="Times New Roman" panose="02020603050405020304" pitchFamily="18" charset="0"/>
                <a:ea typeface="Calibri" panose="020F0502020204030204" pitchFamily="34" charset="0"/>
                <a:cs typeface="Times New Roman" panose="02020603050405020304" pitchFamily="18" charset="0"/>
              </a:rPr>
              <a:t>: - When one of the parties needs to disconnect, a signal is sent to each switch to release the resources.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3579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1883390" y="847814"/>
            <a:ext cx="7201469" cy="4133618"/>
          </a:xfrm>
          <a:prstGeom prst="rect">
            <a:avLst/>
          </a:prstGeom>
        </p:spPr>
      </p:pic>
    </p:spTree>
    <p:extLst>
      <p:ext uri="{BB962C8B-B14F-4D97-AF65-F5344CB8AC3E}">
        <p14:creationId xmlns:p14="http://schemas.microsoft.com/office/powerpoint/2010/main" val="40912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5909" y="451262"/>
            <a:ext cx="11068335" cy="4801314"/>
          </a:xfrm>
          <a:prstGeom prst="rect">
            <a:avLst/>
          </a:prstGeom>
        </p:spPr>
        <p:txBody>
          <a:bodyPr wrap="square">
            <a:spAutoFit/>
          </a:bodyPr>
          <a:lstStyle/>
          <a:p>
            <a:pPr algn="ctr">
              <a:lnSpc>
                <a:spcPct val="150000"/>
              </a:lnSpc>
            </a:pPr>
            <a:r>
              <a:rPr lang="en-US" sz="4000" b="1" dirty="0">
                <a:latin typeface="Times New Roman" panose="02020603050405020304" pitchFamily="18" charset="0"/>
                <a:ea typeface="Calibri" panose="020F0502020204030204" pitchFamily="34" charset="0"/>
                <a:cs typeface="Times New Roman" panose="02020603050405020304" pitchFamily="18" charset="0"/>
              </a:rPr>
              <a:t>Switching</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pP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n-US" sz="2400" b="1" dirty="0">
                <a:latin typeface="Times New Roman" panose="02020603050405020304" pitchFamily="18" charset="0"/>
                <a:ea typeface="Calibri" panose="020F0502020204030204" pitchFamily="34" charset="0"/>
                <a:cs typeface="Times New Roman" panose="02020603050405020304" pitchFamily="18" charset="0"/>
              </a:rPr>
              <a:t>6-1 Introduction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A network is a set of connected devices. Whenever we have multiple devices, we have the problem of how to connect them to make one-to-one communication possible. One solution is to make a point-to-point connection between each pair of devices (a mesh topology) or between a central device and every other device (a star topology). These methods, however, are impractical and wasteful when applied to very large networks. The number and length of the links require too much infrastructure to be cost-efficient, and the majority of those links would be idle most of the time.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596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1253" y="1314440"/>
            <a:ext cx="9444251" cy="2169825"/>
          </a:xfrm>
          <a:prstGeom prst="rect">
            <a:avLst/>
          </a:prstGeom>
        </p:spPr>
        <p:txBody>
          <a:bodyPr wrap="square">
            <a:spAutoFit/>
          </a:bodyPr>
          <a:lstStyle/>
          <a:p>
            <a:pPr algn="just">
              <a:lnSpc>
                <a:spcPct val="150000"/>
              </a:lnSpc>
              <a:spcAft>
                <a:spcPts val="1000"/>
              </a:spcAft>
            </a:pPr>
            <a:r>
              <a:rPr lang="en-US" dirty="0">
                <a:latin typeface="Times New Roman" panose="02020603050405020304" pitchFamily="18" charset="0"/>
                <a:ea typeface="Calibri" panose="020F0502020204030204" pitchFamily="34" charset="0"/>
                <a:cs typeface="Times New Roman" panose="02020603050405020304" pitchFamily="18" charset="0"/>
              </a:rPr>
              <a:t>A better solution is switching. A switched network consists of a series of interlinked nodes, called switches. Switches are devices capable of creating temporary connections between two or more devices linked to the switch. In a switched network, some of these nodes are connected to the end systems (computers or telephones, for example). Others are used only for routing. Figure (1) shows a switched network.</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9785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2333767" y="1156098"/>
            <a:ext cx="7231157" cy="3961812"/>
          </a:xfrm>
          <a:prstGeom prst="rect">
            <a:avLst/>
          </a:prstGeom>
        </p:spPr>
      </p:pic>
    </p:spTree>
    <p:extLst>
      <p:ext uri="{BB962C8B-B14F-4D97-AF65-F5344CB8AC3E}">
        <p14:creationId xmlns:p14="http://schemas.microsoft.com/office/powerpoint/2010/main" val="2916176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2129052" y="1158439"/>
            <a:ext cx="7173642" cy="3563686"/>
          </a:xfrm>
          <a:prstGeom prst="rect">
            <a:avLst/>
          </a:prstGeom>
        </p:spPr>
      </p:pic>
    </p:spTree>
    <p:extLst>
      <p:ext uri="{BB962C8B-B14F-4D97-AF65-F5344CB8AC3E}">
        <p14:creationId xmlns:p14="http://schemas.microsoft.com/office/powerpoint/2010/main" val="470940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1195" y="669757"/>
            <a:ext cx="11464119" cy="4344779"/>
          </a:xfrm>
          <a:prstGeom prst="rect">
            <a:avLst/>
          </a:prstGeom>
        </p:spPr>
        <p:txBody>
          <a:bodyPr wrap="square">
            <a:spAutoFit/>
          </a:bodyPr>
          <a:lstStyle/>
          <a:p>
            <a:pPr algn="just">
              <a:lnSpc>
                <a:spcPct val="150000"/>
              </a:lnSpc>
              <a:spcAft>
                <a:spcPts val="1000"/>
              </a:spcAft>
            </a:pPr>
            <a:r>
              <a:rPr lang="en-US" dirty="0">
                <a:latin typeface="Times New Roman" panose="02020603050405020304" pitchFamily="18" charset="0"/>
                <a:ea typeface="Calibri" panose="020F0502020204030204" pitchFamily="34" charset="0"/>
                <a:cs typeface="Times New Roman" panose="02020603050405020304" pitchFamily="18" charset="0"/>
              </a:rPr>
              <a:t>Switching can happen at several layers:-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i="1" dirty="0">
                <a:latin typeface="Times New Roman" panose="02020603050405020304" pitchFamily="18" charset="0"/>
                <a:ea typeface="Calibri" panose="020F0502020204030204" pitchFamily="34" charset="0"/>
                <a:cs typeface="Times New Roman" panose="02020603050405020304" pitchFamily="18" charset="0"/>
              </a:rPr>
              <a:t>Switching at Physical Layer</a:t>
            </a:r>
            <a:r>
              <a:rPr lang="en-US" dirty="0">
                <a:latin typeface="Times New Roman" panose="02020603050405020304" pitchFamily="18" charset="0"/>
                <a:ea typeface="Calibri" panose="020F0502020204030204" pitchFamily="34" charset="0"/>
                <a:cs typeface="Times New Roman" panose="02020603050405020304" pitchFamily="18" charset="0"/>
              </a:rPr>
              <a:t>: The switches at the physical layer allow signal to travel in one path or another.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i="1" dirty="0">
                <a:latin typeface="Times New Roman" panose="02020603050405020304" pitchFamily="18" charset="0"/>
                <a:ea typeface="Calibri" panose="020F0502020204030204" pitchFamily="34" charset="0"/>
                <a:cs typeface="Times New Roman" panose="02020603050405020304" pitchFamily="18" charset="0"/>
              </a:rPr>
              <a:t>Switching at Data-Link Layer</a:t>
            </a:r>
            <a:r>
              <a:rPr lang="en-US" dirty="0">
                <a:latin typeface="Times New Roman" panose="02020603050405020304" pitchFamily="18" charset="0"/>
                <a:ea typeface="Calibri" panose="020F0502020204030204" pitchFamily="34" charset="0"/>
                <a:cs typeface="Times New Roman" panose="02020603050405020304" pitchFamily="18" charset="0"/>
              </a:rPr>
              <a:t>: At the data-link layer, we can have packet switching. However, the term packet in this case means frames or cells. Packet switching at the data-link layer is normally done using a virtual-circuit approach.</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i="1" dirty="0">
                <a:latin typeface="Times New Roman" panose="02020603050405020304" pitchFamily="18" charset="0"/>
                <a:ea typeface="Calibri" panose="020F0502020204030204" pitchFamily="34" charset="0"/>
                <a:cs typeface="Times New Roman" panose="02020603050405020304" pitchFamily="18" charset="0"/>
              </a:rPr>
              <a:t>Switching at Network Layer</a:t>
            </a:r>
            <a:r>
              <a:rPr lang="en-US" dirty="0">
                <a:latin typeface="Times New Roman" panose="02020603050405020304" pitchFamily="18" charset="0"/>
                <a:ea typeface="Calibri" panose="020F0502020204030204" pitchFamily="34" charset="0"/>
                <a:cs typeface="Times New Roman" panose="02020603050405020304" pitchFamily="18" charset="0"/>
              </a:rPr>
              <a:t>: At the network layer, we can have packet switching. In this case, either a virtual-circuit approach or a datagram approach can be used. Currently the Internet uses a datagram approach.</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i="1" dirty="0">
                <a:latin typeface="Times New Roman" panose="02020603050405020304" pitchFamily="18" charset="0"/>
                <a:ea typeface="Calibri" panose="020F0502020204030204" pitchFamily="34" charset="0"/>
                <a:cs typeface="Times New Roman" panose="02020603050405020304" pitchFamily="18" charset="0"/>
              </a:rPr>
              <a:t>Switching at Application Layer</a:t>
            </a:r>
            <a:r>
              <a:rPr lang="en-US" dirty="0">
                <a:latin typeface="Times New Roman" panose="02020603050405020304" pitchFamily="18" charset="0"/>
                <a:ea typeface="Calibri" panose="020F0502020204030204" pitchFamily="34" charset="0"/>
                <a:cs typeface="Times New Roman" panose="02020603050405020304" pitchFamily="18" charset="0"/>
              </a:rPr>
              <a:t>: At the application layer, we can have only message switching. The communication at the application layer occurs by exchanging messages. Conceptually, we can say that communication using e-mail is a kind of message-switched communication, but we do not see any network that actually can be called a message-switched network.</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9990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3456" y="856800"/>
            <a:ext cx="10235821" cy="3672800"/>
          </a:xfrm>
          <a:prstGeom prst="rect">
            <a:avLst/>
          </a:prstGeom>
        </p:spPr>
        <p:txBody>
          <a:bodyPr wrap="square">
            <a:spAutoFit/>
          </a:bodyPr>
          <a:lstStyle/>
          <a:p>
            <a:pPr>
              <a:lnSpc>
                <a:spcPct val="150000"/>
              </a:lnSpc>
              <a:spcAft>
                <a:spcPts val="10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Circuit-switched networks:-</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A circuit-switched network consists of a set of switches connected by physical links. A connection between two stations is a dedicated path made of one or more links. However, each connection uses only one dedicated channel on each link. Each link is normally divided into </a:t>
            </a:r>
            <a:r>
              <a:rPr lang="en-US" sz="2000" b="1" i="1" dirty="0">
                <a:latin typeface="Times New Roman" panose="02020603050405020304" pitchFamily="18" charset="0"/>
                <a:ea typeface="Calibri" panose="020F0502020204030204" pitchFamily="34" charset="0"/>
                <a:cs typeface="Times New Roman" panose="02020603050405020304" pitchFamily="18" charset="0"/>
              </a:rPr>
              <a:t>n</a:t>
            </a:r>
            <a:r>
              <a:rPr lang="en-US" sz="2000" dirty="0">
                <a:latin typeface="Times New Roman" panose="02020603050405020304" pitchFamily="18" charset="0"/>
                <a:ea typeface="Calibri" panose="020F0502020204030204" pitchFamily="34" charset="0"/>
                <a:cs typeface="Times New Roman" panose="02020603050405020304" pitchFamily="18" charset="0"/>
              </a:rPr>
              <a:t> channels by using FDM or TDM.</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Figure (2) shows a trivial circuit-switched network with four switches and four links. Each link is divided into n (n is 3 in the figure) channels by using FDM or TDM.</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6908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2156346" y="784453"/>
            <a:ext cx="7495853" cy="3883082"/>
          </a:xfrm>
          <a:prstGeom prst="rect">
            <a:avLst/>
          </a:prstGeom>
        </p:spPr>
      </p:pic>
    </p:spTree>
    <p:extLst>
      <p:ext uri="{BB962C8B-B14F-4D97-AF65-F5344CB8AC3E}">
        <p14:creationId xmlns:p14="http://schemas.microsoft.com/office/powerpoint/2010/main" val="2789108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1610435" y="1157069"/>
            <a:ext cx="8115869" cy="3715182"/>
          </a:xfrm>
          <a:prstGeom prst="rect">
            <a:avLst/>
          </a:prstGeom>
        </p:spPr>
      </p:pic>
    </p:spTree>
    <p:extLst>
      <p:ext uri="{BB962C8B-B14F-4D97-AF65-F5344CB8AC3E}">
        <p14:creationId xmlns:p14="http://schemas.microsoft.com/office/powerpoint/2010/main" val="17705438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45</TotalTime>
  <Words>377</Words>
  <Application>Microsoft Office PowerPoint</Application>
  <PresentationFormat>Widescreen</PresentationFormat>
  <Paragraphs>35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wurod mohamed</dc:creator>
  <cp:lastModifiedBy>ahmed_zydi@yahoo.com</cp:lastModifiedBy>
  <cp:revision>13</cp:revision>
  <dcterms:created xsi:type="dcterms:W3CDTF">2018-11-11T05:21:12Z</dcterms:created>
  <dcterms:modified xsi:type="dcterms:W3CDTF">2018-11-11T09:55:37Z</dcterms:modified>
</cp:coreProperties>
</file>